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11"/>
  </p:notesMasterIdLst>
  <p:sldIdLst>
    <p:sldId id="256" r:id="rId2"/>
    <p:sldId id="492" r:id="rId3"/>
    <p:sldId id="493" r:id="rId4"/>
    <p:sldId id="456" r:id="rId5"/>
    <p:sldId id="495" r:id="rId6"/>
    <p:sldId id="496" r:id="rId7"/>
    <p:sldId id="494" r:id="rId8"/>
    <p:sldId id="497" r:id="rId9"/>
    <p:sldId id="50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F75"/>
    <a:srgbClr val="BCBCBC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13" autoAdjust="0"/>
    <p:restoredTop sz="74837" autoAdjust="0"/>
  </p:normalViewPr>
  <p:slideViewPr>
    <p:cSldViewPr snapToGrid="0">
      <p:cViewPr varScale="1">
        <p:scale>
          <a:sx n="77" d="100"/>
          <a:sy n="77" d="100"/>
        </p:scale>
        <p:origin x="80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384D-5658-4DBF-B95A-C190640414B9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05822-0A88-4D27-9EA6-F053463D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0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4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11820525" cy="5095875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  <a:lvl2pPr marL="384048" indent="-18288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566928" indent="-182880"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/>
            </a:lvl3pPr>
            <a:lvl4pPr marL="74980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4pPr>
            <a:lvl5pPr marL="93268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7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8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21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349" y="153537"/>
            <a:ext cx="11896725" cy="808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349" y="1160833"/>
            <a:ext cx="11896725" cy="47082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3349" y="1061570"/>
            <a:ext cx="118967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1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oleObject" Target="../embeddings/oleObject1.bin"/><Relationship Id="rId7" Type="http://schemas.openxmlformats.org/officeDocument/2006/relationships/image" Target="../media/image4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4478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 dirty="0"/>
              <a:t>K-Means Clustering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97280" y="3614065"/>
            <a:ext cx="10058400" cy="335792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/>
              <a:t>Paul Rad, Ph.D.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083" y="3949858"/>
            <a:ext cx="10058400" cy="1109086"/>
          </a:xfrm>
          <a:prstGeom prst="rect">
            <a:avLst/>
          </a:prstGeom>
        </p:spPr>
        <p:txBody>
          <a:bodyPr vert="horz" lIns="91440" tIns="0" rIns="91440" bIns="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Associate Professor</a:t>
            </a:r>
          </a:p>
          <a:p>
            <a:pPr algn="r"/>
            <a:r>
              <a:rPr lang="en-US" sz="1800" dirty="0"/>
              <a:t>Cyber Analytics and AI </a:t>
            </a:r>
          </a:p>
          <a:p>
            <a:pPr algn="r"/>
            <a:r>
              <a:rPr lang="en-US" sz="1800" dirty="0"/>
              <a:t>Information Systems and Cyber Security</a:t>
            </a:r>
          </a:p>
          <a:p>
            <a:pPr algn="r"/>
            <a:r>
              <a:rPr lang="en-US" sz="1800" dirty="0"/>
              <a:t>College of Business School</a:t>
            </a:r>
          </a:p>
          <a:p>
            <a:pPr algn="r"/>
            <a:r>
              <a:rPr lang="en-US" sz="1800" dirty="0"/>
              <a:t>210.872.7259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http://www.easypurl.info/wp-content/uploads/2015/05/DS.wordle.png">
            <a:extLst>
              <a:ext uri="{FF2B5EF4-FFF2-40B4-BE49-F238E27FC236}">
                <a16:creationId xmlns:a16="http://schemas.microsoft.com/office/drawing/2014/main" id="{EAE2DB29-5D7C-A641-88AC-81F576258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3130" y="2343602"/>
            <a:ext cx="4852842" cy="283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669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What is Clustering?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7003464" cy="509587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Attach label to each observation or data points in a set</a:t>
            </a:r>
          </a:p>
          <a:p>
            <a:pPr eaLnBrk="1" hangingPunct="1"/>
            <a:r>
              <a:rPr lang="en-US" altLang="en-US" sz="2400" dirty="0"/>
              <a:t>You can say this </a:t>
            </a:r>
            <a:r>
              <a:rPr lang="en-US" altLang="en-US" sz="2400" dirty="0">
                <a:solidFill>
                  <a:srgbClr val="FF0000"/>
                </a:solidFill>
              </a:rPr>
              <a:t>“unsupervised classification”</a:t>
            </a:r>
          </a:p>
          <a:p>
            <a:pPr eaLnBrk="1" hangingPunct="1"/>
            <a:r>
              <a:rPr lang="en-US" altLang="en-US" sz="2400" dirty="0"/>
              <a:t>Clustering is alternatively called as “grouping”</a:t>
            </a:r>
          </a:p>
          <a:p>
            <a:pPr eaLnBrk="1" hangingPunct="1"/>
            <a:r>
              <a:rPr lang="en-US" altLang="en-US" sz="2400" dirty="0"/>
              <a:t>Intuitively, if you would want to assign same label to a data points that are </a:t>
            </a:r>
            <a:r>
              <a:rPr lang="en-US" altLang="en-US" sz="2400" dirty="0">
                <a:solidFill>
                  <a:srgbClr val="FF0000"/>
                </a:solidFill>
              </a:rPr>
              <a:t>“close”</a:t>
            </a:r>
            <a:r>
              <a:rPr lang="en-US" altLang="en-US" sz="2400" dirty="0"/>
              <a:t> or </a:t>
            </a:r>
            <a:r>
              <a:rPr lang="en-US" altLang="en-US" sz="2400" dirty="0">
                <a:solidFill>
                  <a:srgbClr val="FF0000"/>
                </a:solidFill>
              </a:rPr>
              <a:t>“similar” </a:t>
            </a:r>
            <a:r>
              <a:rPr lang="en-US" altLang="en-US" sz="2400" dirty="0"/>
              <a:t>to each other. Thus, clustering algorithms rely on a distance metric between data points</a:t>
            </a:r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>
            <p:extLst/>
          </p:nvPr>
        </p:nvGraphicFramePr>
        <p:xfrm>
          <a:off x="423813" y="4714156"/>
          <a:ext cx="5100638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3" imgW="1447172" imgH="253890" progId="Equation.3">
                  <p:embed/>
                </p:oleObj>
              </mc:Choice>
              <mc:Fallback>
                <p:oleObj name="Equation" r:id="rId3" imgW="1447172" imgH="253890" progId="Equation.3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13" y="4714156"/>
                        <a:ext cx="5100638" cy="855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611389" y="5459868"/>
          <a:ext cx="377666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5" imgW="1600200" imgH="431800" progId="Equation.3">
                  <p:embed/>
                </p:oleObj>
              </mc:Choice>
              <mc:Fallback>
                <p:oleObj name="Equation" r:id="rId5" imgW="1600200" imgH="4318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389" y="5459868"/>
                        <a:ext cx="3776662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0975" y="4137978"/>
            <a:ext cx="48518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800" dirty="0">
                <a:latin typeface="+mn-lt"/>
              </a:rPr>
              <a:t>For example: Euclidean distance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7312" y="362155"/>
            <a:ext cx="2535367" cy="2641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7313" y="3671668"/>
            <a:ext cx="2535366" cy="26053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Down Arrow 6"/>
          <p:cNvSpPr/>
          <p:nvPr/>
        </p:nvSpPr>
        <p:spPr>
          <a:xfrm>
            <a:off x="9275354" y="3059434"/>
            <a:ext cx="578302" cy="551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47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In how many ways can we assign </a:t>
            </a:r>
            <a:r>
              <a:rPr lang="en-US" altLang="en-US" sz="2400" i="1" dirty="0"/>
              <a:t>K</a:t>
            </a:r>
            <a:r>
              <a:rPr lang="en-US" altLang="en-US" sz="2400" dirty="0"/>
              <a:t> labels to </a:t>
            </a:r>
            <a:r>
              <a:rPr lang="en-US" altLang="en-US" sz="2400" i="1" dirty="0"/>
              <a:t>N</a:t>
            </a:r>
            <a:r>
              <a:rPr lang="en-US" altLang="en-US" sz="2400" dirty="0"/>
              <a:t> observations?</a:t>
            </a:r>
          </a:p>
          <a:p>
            <a:endParaRPr lang="en-US" altLang="en-US" sz="2400" dirty="0"/>
          </a:p>
          <a:p>
            <a:r>
              <a:rPr lang="en-US" altLang="en-US" sz="2400" dirty="0"/>
              <a:t>For each such possibility, we can compute a cost. Pick up the assignment with best cost.</a:t>
            </a:r>
          </a:p>
          <a:p>
            <a:endParaRPr lang="en-US" altLang="en-US" sz="2400" dirty="0"/>
          </a:p>
          <a:p>
            <a:r>
              <a:rPr lang="en-US" altLang="en-US" sz="2400" dirty="0"/>
              <a:t>Number of possible classes:</a:t>
            </a: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6" y="3924886"/>
            <a:ext cx="6003018" cy="1452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NP-hard combinatorial optimization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46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</a:t>
            </a:r>
            <a:r>
              <a:rPr lang="en-US" dirty="0"/>
              <a:t>-</a:t>
            </a:r>
            <a:r>
              <a:rPr lang="en-US" b="1" dirty="0"/>
              <a:t>means clustering</a:t>
            </a:r>
            <a:r>
              <a:rPr lang="en-US" dirty="0"/>
              <a:t> aims to partition n observations into </a:t>
            </a:r>
            <a:r>
              <a:rPr lang="en-US" b="1" dirty="0"/>
              <a:t>k clusters</a:t>
            </a:r>
            <a:r>
              <a:rPr lang="en-US" dirty="0"/>
              <a:t> in which each observation belongs to the </a:t>
            </a:r>
            <a:r>
              <a:rPr lang="en-US" b="1" dirty="0"/>
              <a:t>cluster</a:t>
            </a:r>
            <a:r>
              <a:rPr lang="en-US" dirty="0"/>
              <a:t> with the nearest </a:t>
            </a:r>
            <a:r>
              <a:rPr lang="en-US" b="1" dirty="0"/>
              <a:t>mean</a:t>
            </a:r>
            <a:r>
              <a:rPr lang="en-US" dirty="0"/>
              <a:t>, serving as a prototype of the </a:t>
            </a:r>
            <a:r>
              <a:rPr lang="en-US" b="1" dirty="0"/>
              <a:t>cluster</a:t>
            </a:r>
            <a:r>
              <a:rPr lang="en-US" dirty="0"/>
              <a:t>.</a:t>
            </a:r>
          </a:p>
          <a:p>
            <a:endParaRPr lang="en-US" dirty="0"/>
          </a:p>
          <a:p>
            <a:pPr lvl="2">
              <a:buFont typeface="Arial" charset="0"/>
              <a:buChar char="•"/>
            </a:pPr>
            <a:r>
              <a:rPr lang="en-US" altLang="en-US" sz="2200" dirty="0"/>
              <a:t>  An unsupervised clustering algorithm</a:t>
            </a:r>
          </a:p>
          <a:p>
            <a:pPr marL="384048" lvl="2" indent="0">
              <a:buNone/>
            </a:pPr>
            <a:endParaRPr lang="en-US" altLang="en-US" sz="2200" dirty="0"/>
          </a:p>
          <a:p>
            <a:pPr lvl="2">
              <a:buFont typeface="Arial" charset="0"/>
              <a:buChar char="•"/>
            </a:pPr>
            <a:r>
              <a:rPr lang="en-US" altLang="en-US" sz="2200" dirty="0"/>
              <a:t>“</a:t>
            </a:r>
            <a:r>
              <a:rPr lang="en-US" altLang="en-US" sz="2200" i="1" dirty="0"/>
              <a:t>K</a:t>
            </a:r>
            <a:r>
              <a:rPr lang="en-US" altLang="en-US" sz="2200" dirty="0"/>
              <a:t>” stands for number of clusters, it is typically a user input to the algorithm; some criteria can be used to automatically estimate K. It is an approximation to an NP-hard combinatorial optimization problem but Easy to implement.</a:t>
            </a:r>
          </a:p>
          <a:p>
            <a:pPr lvl="2">
              <a:buFont typeface="Arial" charset="0"/>
              <a:buChar char="•"/>
            </a:pPr>
            <a:endParaRPr lang="en-US" altLang="en-US" sz="2200" dirty="0"/>
          </a:p>
          <a:p>
            <a:pPr lvl="2">
              <a:buFont typeface="Arial" charset="0"/>
              <a:buChar char="•"/>
            </a:pPr>
            <a:r>
              <a:rPr lang="en-US" altLang="en-US" sz="2200" i="1" dirty="0"/>
              <a:t> K</a:t>
            </a:r>
            <a:r>
              <a:rPr lang="en-US" altLang="en-US" sz="2200" dirty="0"/>
              <a:t>-means algorithm is iterative in nature and works only for numerical data</a:t>
            </a:r>
          </a:p>
          <a:p>
            <a:endParaRPr lang="en-US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K-means Clustering?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6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1042988">
              <a:lnSpc>
                <a:spcPct val="150000"/>
              </a:lnSpc>
              <a:buNone/>
              <a:defRPr/>
            </a:pPr>
            <a:r>
              <a:rPr lang="en-US" altLang="en-US" dirty="0">
                <a:latin typeface="Tahoma" pitchFamily="34" charset="0"/>
              </a:rPr>
              <a:t>Given the cluster number K, the K-means  algorithm is carried out in three steps after initialization:</a:t>
            </a:r>
            <a:endParaRPr lang="en-GB" dirty="0">
              <a:latin typeface="Tahoma" pitchFamily="34" charset="0"/>
            </a:endParaRPr>
          </a:p>
          <a:p>
            <a:pPr marL="0" indent="0" defTabSz="1042988">
              <a:lnSpc>
                <a:spcPct val="150000"/>
              </a:lnSpc>
              <a:buNone/>
              <a:defRPr/>
            </a:pPr>
            <a:r>
              <a:rPr lang="en-GB" dirty="0">
                <a:latin typeface="Tahoma" pitchFamily="34" charset="0"/>
              </a:rPr>
              <a:t>Initialization: randomly set seed points</a:t>
            </a:r>
          </a:p>
          <a:p>
            <a:pPr marL="830771" lvl="1" indent="-538163" defTabSz="1042988">
              <a:lnSpc>
                <a:spcPct val="120000"/>
              </a:lnSpc>
              <a:buFont typeface="+mj-lt"/>
              <a:buAutoNum type="arabicParenR"/>
              <a:defRPr/>
            </a:pPr>
            <a:r>
              <a:rPr lang="en-GB" dirty="0">
                <a:latin typeface="Tahoma" pitchFamily="34" charset="0"/>
              </a:rPr>
              <a:t>Assign each object to the cluster of the nearest seed point measured with a specific distance metric</a:t>
            </a:r>
          </a:p>
          <a:p>
            <a:pPr marL="830771" lvl="1" indent="-538163" defTabSz="1042988">
              <a:lnSpc>
                <a:spcPct val="120000"/>
              </a:lnSpc>
              <a:buFont typeface="+mj-lt"/>
              <a:buAutoNum type="arabicParenR"/>
              <a:defRPr/>
            </a:pPr>
            <a:endParaRPr lang="en-GB" dirty="0">
              <a:latin typeface="Tahoma" pitchFamily="34" charset="0"/>
            </a:endParaRPr>
          </a:p>
          <a:p>
            <a:pPr marL="830771" lvl="1" indent="-538163" defTabSz="1042988">
              <a:lnSpc>
                <a:spcPct val="120000"/>
              </a:lnSpc>
              <a:buFont typeface="+mj-lt"/>
              <a:buAutoNum type="arabicParenR"/>
              <a:defRPr/>
            </a:pPr>
            <a:r>
              <a:rPr lang="en-GB" dirty="0">
                <a:latin typeface="Tahoma" pitchFamily="34" charset="0"/>
              </a:rPr>
              <a:t>Compute new seed points as the centroids of the clusters of the current partition (the centroid is the canter, i.e., </a:t>
            </a:r>
            <a:r>
              <a:rPr lang="en-GB" i="1" dirty="0">
                <a:solidFill>
                  <a:schemeClr val="tx1"/>
                </a:solidFill>
                <a:latin typeface="Tahoma" pitchFamily="34" charset="0"/>
              </a:rPr>
              <a:t>mean point</a:t>
            </a:r>
            <a:r>
              <a:rPr lang="en-GB" dirty="0">
                <a:latin typeface="Tahoma" pitchFamily="34" charset="0"/>
              </a:rPr>
              <a:t>, of the cluster)</a:t>
            </a:r>
          </a:p>
          <a:p>
            <a:pPr marL="830771" lvl="1" indent="-538163" defTabSz="1042988">
              <a:lnSpc>
                <a:spcPct val="120000"/>
              </a:lnSpc>
              <a:buFont typeface="+mj-lt"/>
              <a:buAutoNum type="arabicParenR"/>
              <a:defRPr/>
            </a:pPr>
            <a:endParaRPr lang="en-GB" dirty="0">
              <a:latin typeface="Tahoma" pitchFamily="34" charset="0"/>
            </a:endParaRPr>
          </a:p>
          <a:p>
            <a:pPr marL="830771" lvl="1" indent="-538163" defTabSz="1042988">
              <a:lnSpc>
                <a:spcPct val="120000"/>
              </a:lnSpc>
              <a:buFont typeface="+mj-lt"/>
              <a:buAutoNum type="arabicParenR"/>
              <a:defRPr/>
            </a:pPr>
            <a:r>
              <a:rPr lang="en-GB" dirty="0">
                <a:latin typeface="Tahoma" pitchFamily="34" charset="0"/>
              </a:rPr>
              <a:t>Go back to Step 1), stop when no more new assignment (i.e., membership in each cluster no longer changes)</a:t>
            </a:r>
          </a:p>
          <a:p>
            <a:pPr marL="457200" indent="-457200" defTabSz="1042988">
              <a:buFont typeface="+mj-lt"/>
              <a:buAutoNum type="arabicParenR"/>
              <a:defRPr/>
            </a:pPr>
            <a:endParaRPr lang="en-GB" sz="1800" dirty="0">
              <a:latin typeface="Tahoma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544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415" y="1088279"/>
            <a:ext cx="7786083" cy="521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99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5088" indent="0">
              <a:lnSpc>
                <a:spcPct val="110000"/>
              </a:lnSpc>
              <a:buNone/>
              <a:defRPr/>
            </a:pPr>
            <a:r>
              <a:rPr lang="en-US" sz="3000" dirty="0"/>
              <a:t>The </a:t>
            </a:r>
            <a:r>
              <a:rPr lang="en-US" sz="3000" i="1" dirty="0">
                <a:solidFill>
                  <a:schemeClr val="tx1"/>
                </a:solidFill>
              </a:rPr>
              <a:t>K-means</a:t>
            </a:r>
            <a:r>
              <a:rPr lang="en-US" sz="3000" i="1" dirty="0">
                <a:solidFill>
                  <a:srgbClr val="FF0000"/>
                </a:solidFill>
              </a:rPr>
              <a:t> </a:t>
            </a:r>
            <a:r>
              <a:rPr lang="en-US" sz="3000" dirty="0"/>
              <a:t> algorithm: a heuristic method </a:t>
            </a:r>
          </a:p>
          <a:p>
            <a:pPr marL="65088" indent="0">
              <a:lnSpc>
                <a:spcPct val="110000"/>
              </a:lnSpc>
              <a:buNone/>
              <a:defRPr/>
            </a:pPr>
            <a:endParaRPr lang="en-US" sz="3000" dirty="0"/>
          </a:p>
          <a:p>
            <a:pPr marL="979488" lvl="1" indent="-457200">
              <a:lnSpc>
                <a:spcPct val="110000"/>
              </a:lnSpc>
              <a:buFont typeface="Courier New" pitchFamily="49" charset="0"/>
              <a:buChar char="o"/>
              <a:defRPr/>
            </a:pPr>
            <a:r>
              <a:rPr lang="en-US" sz="2600" dirty="0"/>
              <a:t>K-means algorithm: each cluster is represented by the center of the cluster and the algorithm converges to stable centroids of clusters.</a:t>
            </a:r>
          </a:p>
          <a:p>
            <a:pPr marL="979488" lvl="1" indent="-457200">
              <a:lnSpc>
                <a:spcPct val="110000"/>
              </a:lnSpc>
              <a:buFont typeface="Courier New" pitchFamily="49" charset="0"/>
              <a:buChar char="o"/>
              <a:defRPr/>
            </a:pPr>
            <a:endParaRPr lang="en-US" sz="2600" dirty="0"/>
          </a:p>
          <a:p>
            <a:pPr marL="979488" lvl="1" indent="-457200">
              <a:lnSpc>
                <a:spcPct val="110000"/>
              </a:lnSpc>
              <a:buFont typeface="Courier New" pitchFamily="49" charset="0"/>
              <a:buChar char="o"/>
              <a:defRPr/>
            </a:pPr>
            <a:r>
              <a:rPr lang="en-US" sz="2600" dirty="0"/>
              <a:t>K-means algorithm is the simplest but computationally expensive partitioning method for clustering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53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80975" y="1096692"/>
            <a:ext cx="11820525" cy="5095875"/>
          </a:xfrm>
        </p:spPr>
        <p:txBody>
          <a:bodyPr>
            <a:noAutofit/>
          </a:bodyPr>
          <a:lstStyle/>
          <a:p>
            <a:pPr marL="0" indent="0" defTabSz="1042988">
              <a:lnSpc>
                <a:spcPct val="150000"/>
              </a:lnSpc>
              <a:buNone/>
              <a:defRPr/>
            </a:pPr>
            <a:r>
              <a:rPr lang="en-US" sz="2600" b="1" dirty="0">
                <a:solidFill>
                  <a:schemeClr val="tx1"/>
                </a:solidFill>
              </a:rPr>
              <a:t>Randomly initialize K cluster centroids C1, C2, …, </a:t>
            </a:r>
            <a:r>
              <a:rPr lang="en-US" sz="2600" b="1" dirty="0" err="1">
                <a:solidFill>
                  <a:schemeClr val="tx1"/>
                </a:solidFill>
              </a:rPr>
              <a:t>Ck</a:t>
            </a:r>
            <a:endParaRPr lang="en-US" sz="2600" b="1" dirty="0">
              <a:solidFill>
                <a:schemeClr val="tx1"/>
              </a:solidFill>
            </a:endParaRPr>
          </a:p>
          <a:p>
            <a:pPr marL="0" indent="0" defTabSz="1042988">
              <a:lnSpc>
                <a:spcPct val="150000"/>
              </a:lnSpc>
              <a:buNone/>
              <a:defRPr/>
            </a:pPr>
            <a:r>
              <a:rPr lang="en-US" sz="2600" b="1" dirty="0">
                <a:solidFill>
                  <a:schemeClr val="tx1"/>
                </a:solidFill>
              </a:rPr>
              <a:t>Repeat {</a:t>
            </a:r>
          </a:p>
          <a:p>
            <a:pPr marL="0" indent="0" defTabSz="1042988">
              <a:lnSpc>
                <a:spcPct val="150000"/>
              </a:lnSpc>
              <a:buNone/>
              <a:defRPr/>
            </a:pPr>
            <a:r>
              <a:rPr lang="en-US" sz="2600" b="1" dirty="0">
                <a:solidFill>
                  <a:schemeClr val="tx1"/>
                </a:solidFill>
              </a:rPr>
              <a:t>	for </a:t>
            </a:r>
            <a:r>
              <a:rPr lang="en-US" sz="2600" b="1" dirty="0" err="1">
                <a:solidFill>
                  <a:schemeClr val="tx1"/>
                </a:solidFill>
              </a:rPr>
              <a:t>i</a:t>
            </a:r>
            <a:r>
              <a:rPr lang="en-US" sz="2600" b="1" dirty="0">
                <a:solidFill>
                  <a:schemeClr val="tx1"/>
                </a:solidFill>
              </a:rPr>
              <a:t>= 1 to N</a:t>
            </a:r>
          </a:p>
          <a:p>
            <a:pPr marL="0" indent="0" defTabSz="1042988">
              <a:lnSpc>
                <a:spcPct val="150000"/>
              </a:lnSpc>
              <a:buNone/>
              <a:defRPr/>
            </a:pPr>
            <a:r>
              <a:rPr lang="en-US" sz="2600" b="1" dirty="0">
                <a:solidFill>
                  <a:schemeClr val="tx1"/>
                </a:solidFill>
              </a:rPr>
              <a:t>	 	xi := Label as the closest cluster centroid	</a:t>
            </a:r>
          </a:p>
          <a:p>
            <a:pPr marL="0" indent="0" defTabSz="1042988">
              <a:lnSpc>
                <a:spcPct val="150000"/>
              </a:lnSpc>
              <a:buNone/>
              <a:defRPr/>
            </a:pPr>
            <a:r>
              <a:rPr lang="en-US" sz="2600" b="1" dirty="0">
                <a:solidFill>
                  <a:schemeClr val="tx1"/>
                </a:solidFill>
              </a:rPr>
              <a:t>	for k= 1 to k</a:t>
            </a:r>
          </a:p>
          <a:p>
            <a:pPr marL="0" indent="0" defTabSz="1042988">
              <a:lnSpc>
                <a:spcPct val="150000"/>
              </a:lnSpc>
              <a:buNone/>
              <a:defRPr/>
            </a:pPr>
            <a:r>
              <a:rPr lang="en-US" sz="2600" b="1" dirty="0">
                <a:solidFill>
                  <a:schemeClr val="tx1"/>
                </a:solidFill>
              </a:rPr>
              <a:t>	 	</a:t>
            </a:r>
            <a:r>
              <a:rPr lang="en-US" sz="2600" b="1" dirty="0" err="1">
                <a:solidFill>
                  <a:schemeClr val="tx1"/>
                </a:solidFill>
              </a:rPr>
              <a:t>Ck</a:t>
            </a:r>
            <a:r>
              <a:rPr lang="en-US" sz="2600" b="1" dirty="0">
                <a:solidFill>
                  <a:schemeClr val="tx1"/>
                </a:solidFill>
              </a:rPr>
              <a:t> := mean of points assigned to cluster k	</a:t>
            </a:r>
          </a:p>
          <a:p>
            <a:pPr marL="0" indent="0" defTabSz="1042988">
              <a:lnSpc>
                <a:spcPct val="150000"/>
              </a:lnSpc>
              <a:buNone/>
              <a:defRPr/>
            </a:pPr>
            <a:r>
              <a:rPr lang="en-US" sz="2600" b="1" dirty="0">
                <a:solidFill>
                  <a:schemeClr val="tx1"/>
                </a:solidFill>
              </a:rPr>
              <a:t>}</a:t>
            </a:r>
          </a:p>
          <a:p>
            <a:pPr marL="0" indent="0" defTabSz="1042988">
              <a:lnSpc>
                <a:spcPct val="150000"/>
              </a:lnSpc>
              <a:buNone/>
              <a:defRPr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944445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739" y="1405498"/>
            <a:ext cx="4194977" cy="40331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20269" y="2273051"/>
            <a:ext cx="1146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Customer </a:t>
            </a:r>
          </a:p>
          <a:p>
            <a:r>
              <a:rPr lang="en-US" dirty="0"/>
              <a:t>Revenue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4483" y="5224922"/>
            <a:ext cx="2229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Spending on Products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043" y="134204"/>
            <a:ext cx="11820525" cy="799246"/>
          </a:xfrm>
        </p:spPr>
        <p:txBody>
          <a:bodyPr>
            <a:noAutofit/>
          </a:bodyPr>
          <a:lstStyle/>
          <a:p>
            <a:r>
              <a:rPr lang="en-US" sz="3200" b="1" dirty="0"/>
              <a:t>Example: Customer Segmentation </a:t>
            </a:r>
            <a:br>
              <a:rPr lang="en-US" sz="3200" b="1" dirty="0"/>
            </a:br>
            <a:r>
              <a:rPr lang="en-US" sz="3200" b="1" dirty="0"/>
              <a:t>based on spending and revenue “T-shirt sizing”  </a:t>
            </a:r>
            <a:endParaRPr lang="en-US" sz="3200" dirty="0"/>
          </a:p>
        </p:txBody>
      </p:sp>
      <p:sp>
        <p:nvSpPr>
          <p:cNvPr id="5" name="Oval 4"/>
          <p:cNvSpPr/>
          <p:nvPr/>
        </p:nvSpPr>
        <p:spPr>
          <a:xfrm>
            <a:off x="7385538" y="3826417"/>
            <a:ext cx="1842868" cy="1378633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342143" y="2518118"/>
            <a:ext cx="2349304" cy="1533378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084191" y="1786595"/>
            <a:ext cx="1451318" cy="108087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5234825" y="3995226"/>
            <a:ext cx="978408" cy="4846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40" y="1774830"/>
            <a:ext cx="4194977" cy="40331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870" y="2642383"/>
            <a:ext cx="1146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Customer </a:t>
            </a:r>
          </a:p>
          <a:p>
            <a:r>
              <a:rPr lang="en-US" dirty="0"/>
              <a:t>Revenue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2084" y="5594254"/>
            <a:ext cx="2229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Spending on Products</a:t>
            </a:r>
          </a:p>
        </p:txBody>
      </p:sp>
    </p:spTree>
    <p:extLst>
      <p:ext uri="{BB962C8B-B14F-4D97-AF65-F5344CB8AC3E}">
        <p14:creationId xmlns:p14="http://schemas.microsoft.com/office/powerpoint/2010/main" val="186112374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12682</TotalTime>
  <Words>414</Words>
  <Application>Microsoft Macintosh PowerPoint</Application>
  <PresentationFormat>Widescreen</PresentationFormat>
  <Paragraphs>59</Paragraphs>
  <Slides>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Tahoma</vt:lpstr>
      <vt:lpstr>Webdings</vt:lpstr>
      <vt:lpstr>Retrospect</vt:lpstr>
      <vt:lpstr>Equation</vt:lpstr>
      <vt:lpstr>K-Means Clustering</vt:lpstr>
      <vt:lpstr>What is Clustering?</vt:lpstr>
      <vt:lpstr>NP-hard combinatorial optimization problem</vt:lpstr>
      <vt:lpstr>What is K-means Clustering?</vt:lpstr>
      <vt:lpstr>K-Means</vt:lpstr>
      <vt:lpstr>Example</vt:lpstr>
      <vt:lpstr>K-Means</vt:lpstr>
      <vt:lpstr>K-Means Algorithm</vt:lpstr>
      <vt:lpstr>Example: Customer Segmentation  based on spending and revenue “T-shirt sizing”  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Saliya</dc:creator>
  <cp:lastModifiedBy>Paul Rad</cp:lastModifiedBy>
  <cp:revision>451</cp:revision>
  <dcterms:created xsi:type="dcterms:W3CDTF">2015-01-31T16:20:13Z</dcterms:created>
  <dcterms:modified xsi:type="dcterms:W3CDTF">2018-08-16T11:54:01Z</dcterms:modified>
</cp:coreProperties>
</file>